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handoutMasterIdLst>
    <p:handoutMasterId r:id="rId13"/>
  </p:handoutMasterIdLst>
  <p:sldIdLst>
    <p:sldId id="256" r:id="rId2"/>
    <p:sldId id="261" r:id="rId3"/>
    <p:sldId id="265" r:id="rId4"/>
    <p:sldId id="277" r:id="rId5"/>
    <p:sldId id="275" r:id="rId6"/>
    <p:sldId id="278" r:id="rId7"/>
    <p:sldId id="270" r:id="rId8"/>
    <p:sldId id="271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5789C-BFB9-4F3B-814B-7493378C3A4E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3036A-854A-4AA5-85AA-932F906BB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988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B955473-AA4D-470B-96B7-58F125091402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B417D4C5-E858-4512-B17C-2EE75FD7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41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5473-AA4D-470B-96B7-58F125091402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D4C5-E858-4512-B17C-2EE75FD7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92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5473-AA4D-470B-96B7-58F125091402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D4C5-E858-4512-B17C-2EE75FD7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28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5473-AA4D-470B-96B7-58F125091402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D4C5-E858-4512-B17C-2EE75FD72F24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358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5473-AA4D-470B-96B7-58F125091402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D4C5-E858-4512-B17C-2EE75FD7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05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5473-AA4D-470B-96B7-58F125091402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D4C5-E858-4512-B17C-2EE75FD7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05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5473-AA4D-470B-96B7-58F125091402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D4C5-E858-4512-B17C-2EE75FD7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86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5473-AA4D-470B-96B7-58F125091402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D4C5-E858-4512-B17C-2EE75FD7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51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5473-AA4D-470B-96B7-58F125091402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D4C5-E858-4512-B17C-2EE75FD7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5473-AA4D-470B-96B7-58F125091402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D4C5-E858-4512-B17C-2EE75FD7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24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5473-AA4D-470B-96B7-58F125091402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D4C5-E858-4512-B17C-2EE75FD7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96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5473-AA4D-470B-96B7-58F125091402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D4C5-E858-4512-B17C-2EE75FD7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79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5473-AA4D-470B-96B7-58F125091402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D4C5-E858-4512-B17C-2EE75FD7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71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5473-AA4D-470B-96B7-58F125091402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D4C5-E858-4512-B17C-2EE75FD7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08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5473-AA4D-470B-96B7-58F125091402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D4C5-E858-4512-B17C-2EE75FD7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49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5473-AA4D-470B-96B7-58F125091402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D4C5-E858-4512-B17C-2EE75FD7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28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5473-AA4D-470B-96B7-58F125091402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D4C5-E858-4512-B17C-2EE75FD7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3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55473-AA4D-470B-96B7-58F125091402}" type="datetimeFigureOut">
              <a:rPr lang="ru-RU" smtClean="0"/>
              <a:t>09.02.2019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7D4C5-E858-4512-B17C-2EE75FD72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040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  <p:sldLayoutId id="2147483904" r:id="rId14"/>
    <p:sldLayoutId id="2147483905" r:id="rId15"/>
    <p:sldLayoutId id="2147483906" r:id="rId16"/>
    <p:sldLayoutId id="2147483907" r:id="rId17"/>
  </p:sldLayoutIdLst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824297" cy="2971801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Технологии </a:t>
            </a:r>
            <a:r>
              <a:rPr lang="ru-RU" sz="32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методические приемы </a:t>
            </a:r>
            <a:r>
              <a:rPr lang="ru-RU" sz="32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обучения русскому </a:t>
            </a:r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языку </a:t>
            </a:r>
            <a:r>
              <a:rPr lang="ru-RU" sz="32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2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учащихся в </a:t>
            </a:r>
            <a:r>
              <a:rPr lang="ru-RU" sz="32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полиэтнических классах</a:t>
            </a:r>
            <a:r>
              <a:rPr lang="ru-RU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dirty="0">
                <a:latin typeface="Georgia" panose="02040502050405020303" pitchFamily="18" charset="0"/>
              </a:rPr>
              <a:t/>
            </a:r>
            <a:br>
              <a:rPr lang="ru-RU" sz="1400" dirty="0">
                <a:latin typeface="Georgia" panose="02040502050405020303" pitchFamily="18" charset="0"/>
              </a:rPr>
            </a:b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5307" y="4525819"/>
            <a:ext cx="5754256" cy="1302327"/>
          </a:xfrm>
        </p:spPr>
        <p:txBody>
          <a:bodyPr>
            <a:normAutofit fontScale="92500" lnSpcReduction="20000"/>
          </a:bodyPr>
          <a:lstStyle/>
          <a:p>
            <a:r>
              <a:rPr lang="ru-RU" sz="2200" b="1" dirty="0" err="1" smtClean="0">
                <a:solidFill>
                  <a:schemeClr val="bg1"/>
                </a:solidFill>
              </a:rPr>
              <a:t>Сизова</a:t>
            </a:r>
            <a:r>
              <a:rPr lang="ru-RU" sz="2200" b="1" dirty="0" smtClean="0">
                <a:solidFill>
                  <a:schemeClr val="bg1"/>
                </a:solidFill>
              </a:rPr>
              <a:t> Наталия Александровна,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учитель русского языка и литературы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МБОУ </a:t>
            </a:r>
            <a:r>
              <a:rPr lang="ru-RU" dirty="0" err="1" smtClean="0">
                <a:solidFill>
                  <a:schemeClr val="bg1"/>
                </a:solidFill>
              </a:rPr>
              <a:t>Развилковской</a:t>
            </a:r>
            <a:r>
              <a:rPr lang="ru-RU" dirty="0" smtClean="0">
                <a:solidFill>
                  <a:schemeClr val="bg1"/>
                </a:solidFill>
              </a:rPr>
              <a:t> СОШ с УИОП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2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1782" y="480292"/>
            <a:ext cx="93841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Таким образом, в течение всего процесса обучения русскому языку целесообразна систематическая работа по снятию трудностей усвоения русского языка как неродного.</a:t>
            </a:r>
          </a:p>
          <a:p>
            <a:endParaRPr lang="ru-RU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ru-R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Следует провести коррекцию учебных планов с целью увеличения часов на изучение русского языка и литературы.</a:t>
            </a:r>
          </a:p>
          <a:p>
            <a:r>
              <a:rPr lang="ru-R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Нужны учебники, методическая литература, содержащая вариативный учебный материал.</a:t>
            </a:r>
          </a:p>
          <a:p>
            <a:r>
              <a:rPr lang="ru-R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Стоило бы пересмотреть и существующие нормы оценок диагностических контрольных работ для учащихся-</a:t>
            </a:r>
            <a:r>
              <a:rPr lang="ru-RU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инофонов</a:t>
            </a:r>
            <a:r>
              <a:rPr lang="ru-R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(в настоящее время в нашей школе создан проект норм и критериев оценивания учащихся-</a:t>
            </a:r>
            <a:r>
              <a:rPr lang="ru-RU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инофонов</a:t>
            </a:r>
            <a:r>
              <a:rPr lang="ru-R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4299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7455" y="1385456"/>
            <a:ext cx="96704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ru-RU" sz="3200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Коллеги</a:t>
            </a:r>
            <a:r>
              <a:rPr lang="ru-RU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ru-RU" sz="3200" u="sng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хочется </a:t>
            </a:r>
            <a:r>
              <a:rPr lang="ru-RU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пожелать </a:t>
            </a:r>
            <a:r>
              <a:rPr lang="ru-RU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Вам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успехов в творческих </a:t>
            </a:r>
            <a:r>
              <a:rPr lang="ru-RU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поисках,   креативных </a:t>
            </a:r>
            <a:r>
              <a:rPr lang="ru-RU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идей, </a:t>
            </a:r>
            <a:endParaRPr lang="ru-RU" sz="3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эффективной </a:t>
            </a:r>
            <a:r>
              <a:rPr lang="ru-RU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работы и терпения!</a:t>
            </a:r>
          </a:p>
        </p:txBody>
      </p:sp>
    </p:spTree>
    <p:extLst>
      <p:ext uri="{BB962C8B-B14F-4D97-AF65-F5344CB8AC3E}">
        <p14:creationId xmlns:p14="http://schemas.microsoft.com/office/powerpoint/2010/main" val="415735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Методика обучения русскому языку как неродному строится на следующих принципах</a:t>
            </a:r>
            <a:r>
              <a:rPr lang="ru-RU" dirty="0">
                <a:solidFill>
                  <a:schemeClr val="bg1"/>
                </a:solidFill>
              </a:rPr>
              <a:t>: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964" y="1644073"/>
            <a:ext cx="11083635" cy="440838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sz="5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принцип обязательной коммуникативной направленности обучения;</a:t>
            </a:r>
          </a:p>
          <a:p>
            <a:r>
              <a:rPr lang="ru-RU" sz="5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принцип взаимосвязанного обучения видам речевой деятель­ности и их различным сторонам;</a:t>
            </a:r>
          </a:p>
          <a:p>
            <a:r>
              <a:rPr lang="ru-RU" sz="5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принцип единства приобретения знаний и умений и форми­рования их практического использования (взаимосвязи язы­ковой и речевой компетенций при их формировании) и, на­конец,</a:t>
            </a:r>
          </a:p>
          <a:p>
            <a:r>
              <a:rPr lang="ru-RU" sz="5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принцип соотнесенности с родным языком </a:t>
            </a:r>
            <a:r>
              <a:rPr lang="ru-RU" sz="5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учащихся;</a:t>
            </a:r>
            <a:endParaRPr lang="ru-RU" sz="5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ru-RU" sz="50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sz="5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Последний </a:t>
            </a:r>
            <a:r>
              <a:rPr lang="ru-RU" sz="5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принцип мы можем реализовать только через учет типичных ошибок и трудностей учащихся, которые соотносимы с их родным языком и выявлены учителем в процессе входной диагно­стики или наблюдения за речью учащегося.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66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методике преподавания </a:t>
            </a:r>
            <a:r>
              <a:rPr lang="ru-RU" sz="24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русского </a:t>
            </a:r>
            <a:r>
              <a:rPr lang="ru-RU" sz="24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языка</a:t>
            </a:r>
            <a:endParaRPr lang="ru-RU" sz="2400" b="1" dirty="0"/>
          </a:p>
        </p:txBody>
      </p:sp>
      <p:sp>
        <p:nvSpPr>
          <p:cNvPr id="5" name="Овал 4"/>
          <p:cNvSpPr/>
          <p:nvPr/>
        </p:nvSpPr>
        <p:spPr>
          <a:xfrm>
            <a:off x="324463" y="2783253"/>
            <a:ext cx="2502045" cy="14109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общего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662085" y="4960067"/>
            <a:ext cx="2816942" cy="14112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частному(теория-практика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187319" y="2997811"/>
            <a:ext cx="2669458" cy="12922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частного (теория-практика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8554065" y="4960067"/>
            <a:ext cx="2855051" cy="14112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общему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6697" y="1868853"/>
            <a:ext cx="420329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400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родного </a:t>
            </a:r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языка используется </a:t>
            </a:r>
            <a:r>
              <a:rPr lang="ru-RU" sz="24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</a:t>
            </a:r>
            <a:r>
              <a:rPr lang="ru-RU" sz="2400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695768" y="1982971"/>
            <a:ext cx="4381013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неродного языка используется </a:t>
            </a:r>
            <a:r>
              <a:rPr lang="ru-RU" sz="2400" b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обратный </a:t>
            </a:r>
            <a:r>
              <a:rPr lang="ru-RU" sz="2400" b="1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</a:t>
            </a:r>
            <a:endParaRPr lang="ru-RU" sz="2400" dirty="0"/>
          </a:p>
        </p:txBody>
      </p:sp>
      <p:sp>
        <p:nvSpPr>
          <p:cNvPr id="16" name="Штриховая стрелка вправо 15"/>
          <p:cNvSpPr/>
          <p:nvPr/>
        </p:nvSpPr>
        <p:spPr>
          <a:xfrm rot="1925333">
            <a:off x="8441291" y="4130604"/>
            <a:ext cx="1553364" cy="7026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Штриховая стрелка вправо 16"/>
          <p:cNvSpPr/>
          <p:nvPr/>
        </p:nvSpPr>
        <p:spPr>
          <a:xfrm rot="2273618">
            <a:off x="2348053" y="4218452"/>
            <a:ext cx="1553349" cy="69824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75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В работе необходимо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ru-RU" sz="28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-использование </a:t>
            </a:r>
            <a:r>
              <a:rPr lang="ru-RU" sz="2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естественной речевой        русскоговорящей среды,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Tx/>
              <a:buNone/>
            </a:pPr>
            <a:endParaRPr lang="ru-RU" sz="2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ru-RU" sz="2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-создание информационно-образовательной коммуникативной среды через уроки-конференции, уроки-соревнования, защиту проектов,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Tx/>
              <a:buNone/>
            </a:pPr>
            <a:endParaRPr lang="ru-RU" sz="2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ru-RU" sz="2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-активное привлечение учащихся к участию в предметных неделях, конкурсах, олимпиадах.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83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Технологии обучения</a:t>
            </a:r>
            <a:r>
              <a:rPr lang="ru-RU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09964" y="1921164"/>
            <a:ext cx="9837447" cy="3870037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ru-RU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-развивающее обучение</a:t>
            </a:r>
            <a:r>
              <a:rPr lang="ru-RU" sz="4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ru-RU" sz="4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ru-RU" sz="4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-проблемное обучение</a:t>
            </a:r>
            <a:r>
              <a:rPr lang="ru-RU" sz="4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ru-RU" sz="4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ru-RU" sz="4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</a:t>
            </a:r>
            <a:r>
              <a:rPr lang="ru-RU" sz="49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разноуровневое</a:t>
            </a:r>
            <a:r>
              <a:rPr lang="ru-RU" sz="4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обучение</a:t>
            </a:r>
            <a:r>
              <a:rPr lang="ru-RU" sz="4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ru-RU" sz="4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ru-RU" sz="4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</a:t>
            </a:r>
            <a:r>
              <a:rPr lang="ru-RU" sz="4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коллективную </a:t>
            </a:r>
            <a:r>
              <a:rPr lang="ru-RU" sz="4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систему обучения</a:t>
            </a:r>
            <a:r>
              <a:rPr lang="ru-RU" sz="4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ru-RU" sz="4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ru-RU" sz="4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-технологию изучения изобретательских задач (ТРИЗ</a:t>
            </a:r>
            <a:r>
              <a:rPr lang="ru-RU" sz="4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);</a:t>
            </a:r>
            <a:endParaRPr lang="ru-RU" sz="4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ru-RU" sz="4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-исследовательские методы в обучении</a:t>
            </a:r>
            <a:r>
              <a:rPr lang="ru-RU" sz="4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ru-RU" sz="4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ru-RU" sz="4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ru-RU" sz="4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проектные методы обучения;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ru-RU" sz="4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-технологию использования в обучении игровых методов: ролевых, деловых и других видов обучающих игр</a:t>
            </a:r>
            <a:r>
              <a:rPr lang="ru-RU" sz="4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ru-RU" sz="4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ru-RU" sz="4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-</a:t>
            </a:r>
            <a:r>
              <a:rPr lang="ru-RU" sz="4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обучение в сотрудничестве (командная, групповая работа</a:t>
            </a:r>
            <a:r>
              <a:rPr lang="ru-RU" sz="4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ru-RU" sz="4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ru-RU" sz="4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</a:t>
            </a:r>
            <a:r>
              <a:rPr lang="ru-RU" sz="4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информационно-коммуникационные технологии</a:t>
            </a:r>
            <a:r>
              <a:rPr lang="ru-RU" sz="4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endParaRPr lang="ru-RU" sz="4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SzTx/>
              <a:buNone/>
            </a:pPr>
            <a:endParaRPr lang="ru-RU" sz="4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SzTx/>
              <a:buNone/>
            </a:pPr>
            <a:endParaRPr lang="ru-RU" sz="49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ru-RU" sz="4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ru-RU" sz="4900" b="1" i="1" u="sng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Коллективные </a:t>
            </a:r>
            <a:r>
              <a:rPr lang="ru-RU" sz="4900" b="1" i="1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формы работы, </a:t>
            </a:r>
            <a:r>
              <a:rPr lang="ru-RU" sz="4900" b="1" i="1" u="sng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хоровые </a:t>
            </a:r>
            <a:r>
              <a:rPr lang="ru-RU" sz="4900" b="1" i="1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ответы</a:t>
            </a:r>
            <a:r>
              <a:rPr lang="ru-RU" sz="49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ru-RU" sz="4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помогают преодолеть боязнь допустить ошибку у учащихся-</a:t>
            </a:r>
            <a:r>
              <a:rPr lang="ru-RU" sz="49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инофонов</a:t>
            </a:r>
            <a:r>
              <a:rPr lang="ru-RU" sz="4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Эта работа удобна для разыгрывания предлагаемых речевых ситуаций</a:t>
            </a:r>
            <a:r>
              <a:rPr lang="ru-RU" sz="4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SzTx/>
              <a:buNone/>
            </a:pPr>
            <a:endParaRPr lang="ru-RU" sz="4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ru-RU" sz="4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-Для </a:t>
            </a:r>
            <a:r>
              <a:rPr lang="ru-RU" sz="4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исправления речевых ошибок учеников, эффективной является </a:t>
            </a:r>
            <a:r>
              <a:rPr lang="ru-RU" sz="4900" b="1" i="1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работа в парах</a:t>
            </a:r>
            <a:r>
              <a:rPr lang="ru-RU" sz="49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ru-RU" sz="4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Особенно при составлении диалога по заданной ситуации. </a:t>
            </a:r>
            <a:endParaRPr lang="ru-RU" sz="4900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SzTx/>
              <a:buNone/>
            </a:pPr>
            <a:endParaRPr lang="ru-RU" sz="4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ru-RU" sz="4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ru-RU" sz="4900" b="1" i="1" u="sng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Работа </a:t>
            </a:r>
            <a:r>
              <a:rPr lang="ru-RU" sz="4900" b="1" i="1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цепочке</a:t>
            </a:r>
            <a:r>
              <a:rPr lang="ru-RU" sz="4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форма отработки техники чтения, закрепления знаний грамматических форм и структур, при составлении рассказов по сюжетным картинкам, при пересказе.</a:t>
            </a:r>
          </a:p>
          <a:p>
            <a:endParaRPr lang="ru-RU" sz="4900" dirty="0"/>
          </a:p>
        </p:txBody>
      </p:sp>
    </p:spTree>
    <p:extLst>
      <p:ext uri="{BB962C8B-B14F-4D97-AF65-F5344CB8AC3E}">
        <p14:creationId xmlns:p14="http://schemas.microsoft.com/office/powerpoint/2010/main" val="305069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018" y="332510"/>
            <a:ext cx="9874393" cy="72951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Виды </a:t>
            </a:r>
            <a:r>
              <a:rPr lang="ru-RU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деятельности</a:t>
            </a:r>
            <a:r>
              <a:rPr lang="ru-RU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2873" y="1062022"/>
            <a:ext cx="10483271" cy="535725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Индивидуальный </a:t>
            </a:r>
            <a:r>
              <a:rPr lang="ru-RU" sz="2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подход и индивидуальные задания </a:t>
            </a:r>
            <a:r>
              <a:rPr lang="ru-RU" sz="2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уроках и во внеурочной деятельности: </a:t>
            </a:r>
            <a:endParaRPr lang="ru-RU" sz="2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дифференцированные задания </a:t>
            </a:r>
            <a:r>
              <a:rPr lang="ru-RU" dirty="0">
                <a:solidFill>
                  <a:schemeClr val="bg1"/>
                </a:solidFill>
              </a:rPr>
              <a:t>для проведения </a:t>
            </a:r>
            <a:r>
              <a:rPr lang="ru-RU" dirty="0" smtClean="0">
                <a:solidFill>
                  <a:schemeClr val="bg1"/>
                </a:solidFill>
              </a:rPr>
              <a:t>всех видов  работ,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в том числе контрольных;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разноуровневые</a:t>
            </a:r>
            <a:r>
              <a:rPr lang="ru-RU" dirty="0" smtClean="0">
                <a:solidFill>
                  <a:schemeClr val="bg1"/>
                </a:solidFill>
              </a:rPr>
              <a:t> группы учащихся;</a:t>
            </a:r>
          </a:p>
          <a:p>
            <a:r>
              <a:rPr lang="ru-RU" dirty="0">
                <a:solidFill>
                  <a:schemeClr val="bg1"/>
                </a:solidFill>
              </a:rPr>
              <a:t>с</a:t>
            </a:r>
            <a:r>
              <a:rPr lang="ru-RU" dirty="0" smtClean="0">
                <a:solidFill>
                  <a:schemeClr val="bg1"/>
                </a:solidFill>
              </a:rPr>
              <a:t>писывание текстов различных стилей;</a:t>
            </a:r>
          </a:p>
          <a:p>
            <a:r>
              <a:rPr lang="ru-RU" dirty="0">
                <a:solidFill>
                  <a:schemeClr val="bg1"/>
                </a:solidFill>
              </a:rPr>
              <a:t>р</a:t>
            </a:r>
            <a:r>
              <a:rPr lang="ru-RU" dirty="0" smtClean="0">
                <a:solidFill>
                  <a:schemeClr val="bg1"/>
                </a:solidFill>
              </a:rPr>
              <a:t>абота по образцу;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письмо по памяти  и др.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79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2109" y="335845"/>
            <a:ext cx="101692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b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ru-RU" sz="2400" b="1" u="sng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Адаптирование</a:t>
            </a:r>
            <a:r>
              <a:rPr lang="ru-RU" sz="2400" b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содержания </a:t>
            </a:r>
            <a:r>
              <a:rPr lang="ru-RU" sz="24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параграфа, </a:t>
            </a:r>
            <a:r>
              <a:rPr lang="ru-RU" sz="2400" b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изменение привычной формулировки </a:t>
            </a:r>
            <a:r>
              <a:rPr lang="ru-RU" sz="2400" b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понятий и </a:t>
            </a:r>
            <a:r>
              <a:rPr lang="ru-RU" sz="2400" b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определений</a:t>
            </a:r>
            <a:r>
              <a:rPr lang="ru-RU" sz="2400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ru-RU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-правила-инструкции(алгоритмы);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-справочник </a:t>
            </a:r>
            <a:r>
              <a:rPr lang="ru-R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опорными схемами и таблицами </a:t>
            </a:r>
            <a:r>
              <a:rPr lang="ru-R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</a:t>
            </a:r>
            <a:r>
              <a:rPr lang="ru-R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изучаемым </a:t>
            </a:r>
            <a:r>
              <a:rPr lang="ru-R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разделам/темам;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-презентации </a:t>
            </a:r>
            <a:r>
              <a:rPr lang="ru-R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 </a:t>
            </a:r>
            <a:r>
              <a:rPr lang="ru-R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урокам русского языка и др.</a:t>
            </a:r>
            <a:endParaRPr lang="ru-RU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10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8364" y="397164"/>
            <a:ext cx="99198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ru-RU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Словарная </a:t>
            </a:r>
            <a:r>
              <a:rPr lang="ru-RU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работа 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·           </a:t>
            </a:r>
            <a:r>
              <a:rPr lang="ru-RU" u="sng" dirty="0">
                <a:solidFill>
                  <a:schemeClr val="bg1"/>
                </a:solidFill>
              </a:rPr>
              <a:t>словообразовательные упражнения</a:t>
            </a:r>
            <a:r>
              <a:rPr lang="ru-RU" dirty="0">
                <a:solidFill>
                  <a:schemeClr val="bg1"/>
                </a:solidFill>
              </a:rPr>
              <a:t> (найдите корень и </a:t>
            </a:r>
            <a:r>
              <a:rPr lang="ru-RU" dirty="0" smtClean="0">
                <a:solidFill>
                  <a:schemeClr val="bg1"/>
                </a:solidFill>
              </a:rPr>
              <a:t>подберите </a:t>
            </a:r>
            <a:r>
              <a:rPr lang="ru-RU" dirty="0">
                <a:solidFill>
                  <a:schemeClr val="bg1"/>
                </a:solidFill>
              </a:rPr>
              <a:t>однокоренные слова, образуйте от данных </a:t>
            </a:r>
            <a:r>
              <a:rPr lang="ru-RU" dirty="0" smtClean="0">
                <a:solidFill>
                  <a:schemeClr val="bg1"/>
                </a:solidFill>
              </a:rPr>
              <a:t>существительных </a:t>
            </a:r>
            <a:r>
              <a:rPr lang="ru-RU" dirty="0">
                <a:solidFill>
                  <a:schemeClr val="bg1"/>
                </a:solidFill>
              </a:rPr>
              <a:t>прилагательные/от данных глаголов </a:t>
            </a:r>
            <a:r>
              <a:rPr lang="ru-RU" dirty="0" smtClean="0">
                <a:solidFill>
                  <a:schemeClr val="bg1"/>
                </a:solidFill>
              </a:rPr>
              <a:t>существительные </a:t>
            </a:r>
            <a:r>
              <a:rPr lang="ru-RU" dirty="0">
                <a:solidFill>
                  <a:schemeClr val="bg1"/>
                </a:solidFill>
              </a:rPr>
              <a:t>по образцу, продолжите словообразовательный ряд </a:t>
            </a:r>
            <a:r>
              <a:rPr lang="ru-RU" dirty="0" smtClean="0">
                <a:solidFill>
                  <a:schemeClr val="bg1"/>
                </a:solidFill>
              </a:rPr>
              <a:t>прилагательных/глаголов </a:t>
            </a:r>
            <a:r>
              <a:rPr lang="ru-RU" dirty="0">
                <a:solidFill>
                  <a:schemeClr val="bg1"/>
                </a:solidFill>
              </a:rPr>
              <a:t>с данной приставкой/суффиксом);</a:t>
            </a:r>
          </a:p>
          <a:p>
            <a:r>
              <a:rPr lang="ru-RU" dirty="0">
                <a:solidFill>
                  <a:schemeClr val="bg1"/>
                </a:solidFill>
              </a:rPr>
              <a:t>·           </a:t>
            </a:r>
            <a:r>
              <a:rPr lang="ru-RU" u="sng" dirty="0">
                <a:solidFill>
                  <a:schemeClr val="bg1"/>
                </a:solidFill>
              </a:rPr>
              <a:t>упражнение на составление тематических групп </a:t>
            </a:r>
            <a:r>
              <a:rPr lang="ru-RU" dirty="0">
                <a:solidFill>
                  <a:schemeClr val="bg1"/>
                </a:solidFill>
              </a:rPr>
              <a:t>(</a:t>
            </a:r>
            <a:r>
              <a:rPr lang="ru-RU" dirty="0" smtClean="0">
                <a:solidFill>
                  <a:schemeClr val="bg1"/>
                </a:solidFill>
              </a:rPr>
              <a:t>выпишите </a:t>
            </a:r>
            <a:r>
              <a:rPr lang="ru-RU" dirty="0">
                <a:solidFill>
                  <a:schemeClr val="bg1"/>
                </a:solidFill>
              </a:rPr>
              <a:t>из текста названия растений/профессий, характеристики предмета; выпишите в словарик названия деревьев, </a:t>
            </a:r>
            <a:r>
              <a:rPr lang="ru-RU" dirty="0" smtClean="0">
                <a:solidFill>
                  <a:schemeClr val="bg1"/>
                </a:solidFill>
              </a:rPr>
              <a:t>предметов </a:t>
            </a:r>
            <a:r>
              <a:rPr lang="ru-RU" dirty="0">
                <a:solidFill>
                  <a:schemeClr val="bg1"/>
                </a:solidFill>
              </a:rPr>
              <a:t>одежды и т.п.);</a:t>
            </a:r>
          </a:p>
          <a:p>
            <a:r>
              <a:rPr lang="ru-RU" dirty="0">
                <a:solidFill>
                  <a:schemeClr val="bg1"/>
                </a:solidFill>
              </a:rPr>
              <a:t>·           </a:t>
            </a:r>
            <a:r>
              <a:rPr lang="ru-RU" u="sng" dirty="0">
                <a:solidFill>
                  <a:schemeClr val="bg1"/>
                </a:solidFill>
              </a:rPr>
              <a:t>упражнения на включение данного слова в словосочетание </a:t>
            </a:r>
            <a:r>
              <a:rPr lang="ru-RU" dirty="0">
                <a:solidFill>
                  <a:schemeClr val="bg1"/>
                </a:solidFill>
              </a:rPr>
              <a:t>(подберите к данному существительному прилагательное, к </a:t>
            </a:r>
            <a:r>
              <a:rPr lang="ru-RU" dirty="0" smtClean="0">
                <a:solidFill>
                  <a:schemeClr val="bg1"/>
                </a:solidFill>
              </a:rPr>
              <a:t>данному </a:t>
            </a:r>
            <a:r>
              <a:rPr lang="ru-RU" dirty="0">
                <a:solidFill>
                  <a:schemeClr val="bg1"/>
                </a:solidFill>
              </a:rPr>
              <a:t>прилагательному существительное, подберите к данному глаголу существительное по образцу: читать — что? —… встретиться — с кем? — …рисовать — чем? — …);</a:t>
            </a:r>
          </a:p>
          <a:p>
            <a:r>
              <a:rPr lang="ru-RU" dirty="0">
                <a:solidFill>
                  <a:schemeClr val="bg1"/>
                </a:solidFill>
              </a:rPr>
              <a:t>·           </a:t>
            </a:r>
            <a:r>
              <a:rPr lang="ru-RU" u="sng" dirty="0">
                <a:solidFill>
                  <a:schemeClr val="bg1"/>
                </a:solidFill>
              </a:rPr>
              <a:t>упражнения на введение данных слов в контекст </a:t>
            </a:r>
            <a:r>
              <a:rPr lang="ru-RU" dirty="0">
                <a:solidFill>
                  <a:schemeClr val="bg1"/>
                </a:solidFill>
              </a:rPr>
              <a:t>(опишите </a:t>
            </a:r>
            <a:r>
              <a:rPr lang="ru-RU" dirty="0" smtClean="0">
                <a:solidFill>
                  <a:schemeClr val="bg1"/>
                </a:solidFill>
              </a:rPr>
              <a:t>картинку; используя </a:t>
            </a:r>
            <a:r>
              <a:rPr lang="ru-RU" dirty="0">
                <a:solidFill>
                  <a:schemeClr val="bg1"/>
                </a:solidFill>
              </a:rPr>
              <a:t>данные слова, расскажите о своей </a:t>
            </a:r>
            <a:r>
              <a:rPr lang="ru-RU" dirty="0" smtClean="0">
                <a:solidFill>
                  <a:schemeClr val="bg1"/>
                </a:solidFill>
              </a:rPr>
              <a:t>семье; </a:t>
            </a:r>
            <a:r>
              <a:rPr lang="ru-RU" dirty="0">
                <a:solidFill>
                  <a:schemeClr val="bg1"/>
                </a:solidFill>
              </a:rPr>
              <a:t>используя данные слова, составьте предложение с данным словом).</a:t>
            </a:r>
          </a:p>
        </p:txBody>
      </p:sp>
    </p:spTree>
    <p:extLst>
      <p:ext uri="{BB962C8B-B14F-4D97-AF65-F5344CB8AC3E}">
        <p14:creationId xmlns:p14="http://schemas.microsoft.com/office/powerpoint/2010/main" val="369856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1636" y="895927"/>
            <a:ext cx="976283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Создание  </a:t>
            </a:r>
            <a:r>
              <a:rPr lang="ru-RU" sz="2400" b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сборника«Слова</a:t>
            </a:r>
            <a:r>
              <a:rPr lang="ru-RU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 словах»</a:t>
            </a:r>
          </a:p>
          <a:p>
            <a:endParaRPr lang="ru-RU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Эта работа заключается в том, что учащиеся рассматривают слово с разных сторон: лексическое значение, этимология слова, подбирают слова – синонимы, слова – антонимы, родственные слова, примеры использования данного слова в русских пословицах и пословицах народов мира, в афоризмах и крылатых выражениях, использование данного слова в названиях и текстах художественных произведений, в названиях газет, журналов, рекламных приложений, художественных и документальных фильмов, картин художников и в иллюстрациях и рисунках учащихся, в детском речевом творчестве</a:t>
            </a:r>
            <a:r>
              <a:rPr lang="ru-RU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ru-RU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7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14:reveal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1182</TotalTime>
  <Words>661</Words>
  <Application>Microsoft Office PowerPoint</Application>
  <PresentationFormat>Широкоэкранный</PresentationFormat>
  <Paragraphs>76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Georgia</vt:lpstr>
      <vt:lpstr>Times New Roman</vt:lpstr>
      <vt:lpstr>Trebuchet MS</vt:lpstr>
      <vt:lpstr>Tw Cen MT</vt:lpstr>
      <vt:lpstr>Verdana</vt:lpstr>
      <vt:lpstr>Контур</vt:lpstr>
      <vt:lpstr>Технологии и методические приемы  обучения русскому языку   учащихся в полиэтнических классах  </vt:lpstr>
      <vt:lpstr>Методика обучения русскому языку как неродному строится на следующих принципах: </vt:lpstr>
      <vt:lpstr>В методике преподавания  русского языка</vt:lpstr>
      <vt:lpstr>В работе необходимо</vt:lpstr>
      <vt:lpstr>Технологии обучения:</vt:lpstr>
      <vt:lpstr>Виды деятельности: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работы по освоению русского языка и адаптация детей-инофонов в условиях школы с полиэтническим составом на уроках русского языка</dc:title>
  <dc:creator>Teacher</dc:creator>
  <cp:lastModifiedBy>Teacher</cp:lastModifiedBy>
  <cp:revision>46</cp:revision>
  <cp:lastPrinted>2018-05-14T09:00:33Z</cp:lastPrinted>
  <dcterms:created xsi:type="dcterms:W3CDTF">2018-04-09T19:08:32Z</dcterms:created>
  <dcterms:modified xsi:type="dcterms:W3CDTF">2019-02-08T22:08:49Z</dcterms:modified>
</cp:coreProperties>
</file>